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A6423-D807-405E-84D2-9E07E404D55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6E9D2-6465-4B04-B0E6-12A5A1888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547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30288" y="781050"/>
            <a:ext cx="5189537" cy="3890963"/>
          </a:xfrm>
          <a:prstGeom prst="rect">
            <a:avLst/>
          </a:prstGeo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725068" y="4933673"/>
            <a:ext cx="5800547" cy="4674005"/>
          </a:xfrm>
          <a:prstGeom prst="rect">
            <a:avLst/>
          </a:prstGeom>
        </p:spPr>
        <p:txBody>
          <a:bodyPr lIns="93038" tIns="46519" rIns="93038" bIns="46519"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81EB83-02FA-4BF6-832E-67A0E11A499E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557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E96B-C58A-4F67-81D6-EC26D6A902E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03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661E-B3FF-4DDC-9654-B90A281830B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70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CB91-5300-4C42-83EB-8E7A6CCFE24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69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2D1D7-127D-47E4-8F33-AADC6FACB1C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75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DD22-30F5-474A-B8FB-2B2805C8470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54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402147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7" name="スライド番号プレースホルダ 2"/>
          <p:cNvSpPr txBox="1">
            <a:spLocks/>
          </p:cNvSpPr>
          <p:nvPr userDrawn="1"/>
        </p:nvSpPr>
        <p:spPr bwMode="auto">
          <a:xfrm>
            <a:off x="8679474" y="33548"/>
            <a:ext cx="40298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>
              <a:defRPr/>
            </a:pPr>
            <a:fld id="{CCA9FCA8-C93E-423A-B190-5510D9E07E3E}" type="slidenum">
              <a:rPr kumimoji="0" lang="en-US" altLang="ja-JP" sz="1108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‹#›</a:t>
            </a:fld>
            <a:endParaRPr kumimoji="0" lang="en-US" altLang="ja-JP" sz="1108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05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2" y="507049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4" name="円/楕円 3"/>
          <p:cNvSpPr/>
          <p:nvPr userDrawn="1"/>
        </p:nvSpPr>
        <p:spPr>
          <a:xfrm>
            <a:off x="8467657" y="59784"/>
            <a:ext cx="581207" cy="3448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84385" tIns="42192" rIns="84385" bIns="4219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477" dirty="0">
                <a:solidFill>
                  <a:srgbClr val="F79646">
                    <a:lumMod val="75000"/>
                  </a:srgbClr>
                </a:solidFill>
                <a:latin typeface="Impact" pitchFamily="34" charset="0"/>
              </a:rPr>
              <a:t>#</a:t>
            </a:r>
            <a:endParaRPr lang="ja-JP" altLang="en-US" sz="1477" dirty="0">
              <a:solidFill>
                <a:srgbClr val="F79646">
                  <a:lumMod val="75000"/>
                </a:srgbClr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98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2" y="619102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4" name="円/楕円 3"/>
          <p:cNvSpPr/>
          <p:nvPr userDrawn="1"/>
        </p:nvSpPr>
        <p:spPr>
          <a:xfrm>
            <a:off x="8467657" y="59784"/>
            <a:ext cx="581207" cy="3448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84385" tIns="42192" rIns="84385" bIns="4219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477" dirty="0">
                <a:solidFill>
                  <a:srgbClr val="F79646">
                    <a:lumMod val="75000"/>
                  </a:srgbClr>
                </a:solidFill>
                <a:latin typeface="Impact" pitchFamily="34" charset="0"/>
              </a:rPr>
              <a:t>#</a:t>
            </a:r>
            <a:endParaRPr lang="ja-JP" altLang="en-US" sz="1477" dirty="0">
              <a:solidFill>
                <a:srgbClr val="F79646">
                  <a:lumMod val="75000"/>
                </a:srgbClr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24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D5E2-36E1-46EF-98A0-BC7F8E610DF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3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5561-B352-40E0-8D2E-6E3D9B03BE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3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96BC-3768-4686-8A51-27B1A973DA3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36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BB3E-AE35-4DD1-A312-5ED87384545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3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9F4B-E3EB-4D77-A164-820D6952CF5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90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846B-F7D8-47C9-9D2F-BF46DEA0266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14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32D5-D058-4D54-A62C-606A67DBDC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99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32D5-D058-4D54-A62C-606A67DBDC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73812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32D5-D058-4D54-A62C-606A67DBDC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円/楕円 6"/>
          <p:cNvSpPr/>
          <p:nvPr userDrawn="1"/>
        </p:nvSpPr>
        <p:spPr>
          <a:xfrm>
            <a:off x="8467657" y="39464"/>
            <a:ext cx="581207" cy="3448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84385" tIns="42192" rIns="84385" bIns="4219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FEDD611C-3EEB-483D-890D-B318B7E48D4F}" type="slidenum">
              <a:rPr lang="ja-JP" altLang="en-US" sz="1477" smtClean="0">
                <a:solidFill>
                  <a:srgbClr val="F79646">
                    <a:lumMod val="75000"/>
                  </a:srgbClr>
                </a:solidFill>
                <a:latin typeface="Impact" pitchFamily="34" charset="0"/>
              </a:rPr>
              <a:t>‹#›</a:t>
            </a:fld>
            <a:endParaRPr lang="ja-JP" altLang="en-US" sz="1477" dirty="0">
              <a:solidFill>
                <a:srgbClr val="F79646">
                  <a:lumMod val="75000"/>
                </a:srgbClr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06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 userDrawn="1">
            <p:custDataLst>
              <p:tags r:id="rId20"/>
            </p:custDataLst>
            <p:extLst/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think-cell Slide" r:id="rId21" imgW="216" imgH="216" progId="TCLayout.ActiveDocument.1">
                  <p:embed/>
                </p:oleObj>
              </mc:Choice>
              <mc:Fallback>
                <p:oleObj name="think-cell Slide" r:id="rId21" imgW="216" imgH="216" progId="TCLayout.ActiveDocument.1">
                  <p:embed/>
                  <p:pic>
                    <p:nvPicPr>
                      <p:cNvPr id="7" name="オブジェクト 6" hidden="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9C513-ED36-4ACE-9B7B-24B87944AF3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03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ctr" defTabSz="844083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-21899" y="703774"/>
            <a:ext cx="9162638" cy="6646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4023" tIns="42011" rIns="84023" bIns="42011" anchor="ctr"/>
          <a:lstStyle/>
          <a:p>
            <a:pPr algn="ctr" defTabSz="840286">
              <a:defRPr/>
            </a:pPr>
            <a:endParaRPr kumimoji="1" sz="1662" dirty="0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838065"/>
              </p:ext>
            </p:extLst>
          </p:nvPr>
        </p:nvGraphicFramePr>
        <p:xfrm>
          <a:off x="151816" y="907556"/>
          <a:ext cx="8840367" cy="5682380"/>
        </p:xfrm>
        <a:graphic>
          <a:graphicData uri="http://schemas.openxmlformats.org/drawingml/2006/table">
            <a:tbl>
              <a:tblPr bandRow="1" bandCol="1">
                <a:tableStyleId>{69012ECD-51FC-41F1-AA8D-1B2483CD663E}</a:tableStyleId>
              </a:tblPr>
              <a:tblGrid>
                <a:gridCol w="1676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3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9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/>
                        <a:t>団体名</a:t>
                      </a:r>
                      <a:endParaRPr kumimoji="1" lang="en-US" altLang="ja-JP" sz="1500" dirty="0"/>
                    </a:p>
                  </a:txBody>
                  <a:tcPr marL="84406" marR="84406" marT="42203" marB="4220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500" i="1" dirty="0">
                          <a:solidFill>
                            <a:srgbClr val="0070C0"/>
                          </a:solidFill>
                        </a:rPr>
                        <a:t>　●●市、●●●●</a:t>
                      </a:r>
                      <a:r>
                        <a:rPr kumimoji="1" lang="en-US" altLang="ja-JP" sz="1500" i="1" dirty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kumimoji="1" lang="ja-JP" altLang="en-US" sz="1500" i="1" dirty="0">
                          <a:solidFill>
                            <a:srgbClr val="0070C0"/>
                          </a:solidFill>
                        </a:rPr>
                        <a:t>株</a:t>
                      </a:r>
                      <a:r>
                        <a:rPr kumimoji="1" lang="en-US" altLang="ja-JP" sz="1500" i="1" dirty="0">
                          <a:solidFill>
                            <a:srgbClr val="0070C0"/>
                          </a:solidFill>
                        </a:rPr>
                        <a:t>)</a:t>
                      </a:r>
                      <a:r>
                        <a:rPr kumimoji="1" lang="ja-JP" altLang="en-US" sz="1500" i="1" dirty="0">
                          <a:solidFill>
                            <a:srgbClr val="0070C0"/>
                          </a:solidFill>
                        </a:rPr>
                        <a:t>もしくは●●大学等　</a:t>
                      </a:r>
                      <a:r>
                        <a:rPr kumimoji="1" lang="ja-JP" altLang="en-US" sz="1500" dirty="0"/>
                        <a:t>　　　　　　　　</a:t>
                      </a:r>
                      <a:endParaRPr kumimoji="1" lang="en-US" altLang="ja-JP" sz="1500" dirty="0"/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789904061"/>
                  </a:ext>
                </a:extLst>
              </a:tr>
              <a:tr h="6309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/>
                        <a:t>参加希望タイプ</a:t>
                      </a:r>
                      <a:endParaRPr kumimoji="1" lang="en-US" altLang="ja-JP" sz="1500" dirty="0"/>
                    </a:p>
                  </a:txBody>
                  <a:tcPr marL="84406" marR="84406" marT="42203" marB="4220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dirty="0"/>
                        <a:t>　</a:t>
                      </a:r>
                      <a:r>
                        <a:rPr lang="en-US" altLang="ja-JP" sz="1500" dirty="0"/>
                        <a:t>TYPE</a:t>
                      </a:r>
                      <a:r>
                        <a:rPr lang="ja-JP" altLang="en-US" sz="1500" dirty="0"/>
                        <a:t>１（官→民提案）　　　　</a:t>
                      </a:r>
                      <a:r>
                        <a:rPr lang="en-US" altLang="ja-JP" sz="1500" dirty="0"/>
                        <a:t>TYPE</a:t>
                      </a:r>
                      <a:r>
                        <a:rPr lang="ja-JP" altLang="en-US" sz="1500" dirty="0"/>
                        <a:t>２（民→官提案）　　　</a:t>
                      </a:r>
                      <a:r>
                        <a:rPr lang="en-US" altLang="ja-JP" sz="1500" dirty="0"/>
                        <a:t>TYPE</a:t>
                      </a:r>
                      <a:r>
                        <a:rPr lang="ja-JP" altLang="en-US" sz="1500" dirty="0"/>
                        <a:t>３（</a:t>
                      </a:r>
                      <a:r>
                        <a:rPr lang="ja-JP" altLang="en-US" sz="1500"/>
                        <a:t>民→民提案</a:t>
                      </a:r>
                      <a:r>
                        <a:rPr lang="ja-JP" altLang="en-US" sz="1500" dirty="0"/>
                        <a:t>）　</a:t>
                      </a:r>
                      <a:endParaRPr lang="en-US" altLang="ja-JP" sz="1500" dirty="0"/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686"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参加希望番号</a:t>
                      </a:r>
                      <a:endParaRPr kumimoji="1" lang="en-US" altLang="ja-JP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42203" marB="4220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500" i="1" dirty="0">
                        <a:solidFill>
                          <a:srgbClr val="0070C0"/>
                        </a:solidFill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3869439613"/>
                  </a:ext>
                </a:extLst>
              </a:tr>
              <a:tr h="1896459"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WG</a:t>
                      </a:r>
                      <a:r>
                        <a:rPr kumimoji="1" lang="ja-JP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参加理由</a:t>
                      </a:r>
                      <a:endParaRPr kumimoji="1" lang="en-US" altLang="ja-JP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42203" marB="4220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i="1" dirty="0">
                          <a:solidFill>
                            <a:srgbClr val="0070C0"/>
                          </a:solidFill>
                        </a:rPr>
                        <a:t>弊社では、ウェアラブルデバイスからバイタルデータを取得し、健康増進をレコメンドでき</a:t>
                      </a:r>
                      <a:endParaRPr lang="en-US" altLang="ja-JP" sz="1500" i="1" dirty="0">
                        <a:solidFill>
                          <a:srgbClr val="0070C0"/>
                        </a:solidFill>
                      </a:endParaRPr>
                    </a:p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i="1" dirty="0">
                          <a:solidFill>
                            <a:srgbClr val="0070C0"/>
                          </a:solidFill>
                        </a:rPr>
                        <a:t>るアプリを開発予定。弊社は、過去に●●市で健康実証実験で蓄積したノウハウがあり、</a:t>
                      </a:r>
                      <a:endParaRPr lang="en-US" altLang="ja-JP" sz="1500" i="1" dirty="0">
                        <a:solidFill>
                          <a:srgbClr val="0070C0"/>
                        </a:solidFill>
                      </a:endParaRPr>
                    </a:p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i="1" dirty="0">
                          <a:solidFill>
                            <a:srgbClr val="0070C0"/>
                          </a:solidFill>
                        </a:rPr>
                        <a:t>その知見を活かしたい。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104919574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会社概要</a:t>
                      </a:r>
                      <a:endParaRPr kumimoji="1" lang="en-US" altLang="ja-JP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9875" marR="0" lvl="0" indent="-2698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（強みや特徴など）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42203" marB="4220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i="1" u="none" strike="noStrik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弊社は、令和元年に立ち上げた大学発のベンチャー企業であり、数多くのピッチ会に出場し、出資を受けている。特に、健康レコメンドのアルゴリズムの開発に注力してきたため、他社にない強みを持っている。今後、弊社の●●を使えば・・・・・・・・・・・・・・・・・・・・・・・・・・</a:t>
                      </a:r>
                      <a:endParaRPr kumimoji="1" lang="en-US" altLang="ja-JP" sz="1400" b="0" i="1" u="none" strike="noStrike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ja-JP" altLang="en-US" sz="1400" b="0" i="1" u="none" strike="noStrike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0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/>
                        <a:t>担当者連絡先</a:t>
                      </a:r>
                      <a:endParaRPr kumimoji="1" lang="en-US" altLang="ja-JP" sz="1500" dirty="0"/>
                    </a:p>
                  </a:txBody>
                  <a:tcPr marL="84406" marR="84406" marT="42203" marB="4220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所属</a:t>
                      </a:r>
                      <a:r>
                        <a:rPr kumimoji="1" lang="en-US" altLang="ja-JP" sz="1500" dirty="0"/>
                        <a:t>】</a:t>
                      </a:r>
                      <a:r>
                        <a:rPr kumimoji="1" lang="ja-JP" altLang="en-US" sz="1500" dirty="0"/>
                        <a:t>　　　　　　　　　　　　　　</a:t>
                      </a:r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役職</a:t>
                      </a:r>
                      <a:r>
                        <a:rPr kumimoji="1" lang="en-US" altLang="ja-JP" sz="1500" dirty="0"/>
                        <a:t>】</a:t>
                      </a:r>
                      <a:r>
                        <a:rPr kumimoji="1" lang="ja-JP" altLang="en-US" sz="1500" dirty="0"/>
                        <a:t>　　　　　　　　　　　</a:t>
                      </a:r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氏名</a:t>
                      </a:r>
                      <a:r>
                        <a:rPr kumimoji="1" lang="en-US" altLang="ja-JP" sz="1500" dirty="0"/>
                        <a:t>】</a:t>
                      </a:r>
                    </a:p>
                    <a:p>
                      <a:pPr algn="l"/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電話番号</a:t>
                      </a:r>
                      <a:r>
                        <a:rPr kumimoji="1" lang="en-US" altLang="ja-JP" sz="1500" dirty="0"/>
                        <a:t>】</a:t>
                      </a:r>
                      <a:r>
                        <a:rPr kumimoji="1" lang="ja-JP" altLang="en-US" sz="1500" dirty="0"/>
                        <a:t>　　　　　　　　　　　</a:t>
                      </a:r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メールアドレス</a:t>
                      </a:r>
                      <a:r>
                        <a:rPr kumimoji="1" lang="en-US" altLang="ja-JP" sz="1500" dirty="0"/>
                        <a:t>】</a:t>
                      </a:r>
                      <a:endParaRPr kumimoji="1" lang="ja-JP" altLang="en-US" sz="1500" dirty="0"/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1FBDEE-2382-4F55-9C04-29E250C05622}"/>
              </a:ext>
            </a:extLst>
          </p:cNvPr>
          <p:cNvSpPr txBox="1"/>
          <p:nvPr/>
        </p:nvSpPr>
        <p:spPr bwMode="auto">
          <a:xfrm>
            <a:off x="1931859" y="114687"/>
            <a:ext cx="5559936" cy="522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845" tIns="45422" rIns="90845" bIns="45422" rtlCol="0">
            <a:spAutoFit/>
          </a:bodyPr>
          <a:lstStyle/>
          <a:p>
            <a:pPr marL="182563" indent="-182563" algn="ctr"/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実証・事業化</a:t>
            </a:r>
            <a:r>
              <a:rPr kumimoji="1" lang="en-US" altLang="ja-JP" sz="2800" dirty="0">
                <a:latin typeface="HGP創英角ｺﾞｼｯｸUB" pitchFamily="50" charset="-128"/>
                <a:ea typeface="HGP創英角ｺﾞｼｯｸUB" pitchFamily="50" charset="-128"/>
              </a:rPr>
              <a:t>WG</a:t>
            </a:r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　参加希望シート　 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78941413-C545-4B38-B69C-683CE2DA186C}"/>
              </a:ext>
            </a:extLst>
          </p:cNvPr>
          <p:cNvSpPr/>
          <p:nvPr/>
        </p:nvSpPr>
        <p:spPr>
          <a:xfrm>
            <a:off x="1947887" y="1739731"/>
            <a:ext cx="1905022" cy="2608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1388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90845" tIns="45422" rIns="90845" bIns="45422">
        <a:spAutoFit/>
      </a:bodyPr>
      <a:lstStyle>
        <a:defPPr marL="182563" indent="-182563" algn="ctr">
          <a:defRPr sz="2000" dirty="0">
            <a:latin typeface="HGP創英角ｺﾞｼｯｸUB" pitchFamily="50" charset="-128"/>
            <a:ea typeface="HGP創英角ｺﾞｼｯｸUB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5EBDCD2B169304388D7F61C15BE4BB5" ma:contentTypeVersion="2" ma:contentTypeDescription="新しいドキュメントを作成します。" ma:contentTypeScope="" ma:versionID="01385e77cd1b3d5feeedb71345fe0dd8">
  <xsd:schema xmlns:xsd="http://www.w3.org/2001/XMLSchema" xmlns:xs="http://www.w3.org/2001/XMLSchema" xmlns:p="http://schemas.microsoft.com/office/2006/metadata/properties" xmlns:ns2="b0719a81-b095-49c4-81df-6caa7d15baaf" targetNamespace="http://schemas.microsoft.com/office/2006/metadata/properties" ma:root="true" ma:fieldsID="d24e235812e88100de4f03ed92df1487" ns2:_="">
    <xsd:import namespace="b0719a81-b095-49c4-81df-6caa7d15ba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719a81-b095-49c4-81df-6caa7d15ba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20D85DA-9A72-4AA7-8E85-08CCC678DE68}"/>
</file>

<file path=customXml/itemProps2.xml><?xml version="1.0" encoding="utf-8"?>
<ds:datastoreItem xmlns:ds="http://schemas.openxmlformats.org/officeDocument/2006/customXml" ds:itemID="{65698F4C-B886-4E54-8882-64BA70518991}"/>
</file>

<file path=customXml/itemProps3.xml><?xml version="1.0" encoding="utf-8"?>
<ds:datastoreItem xmlns:ds="http://schemas.openxmlformats.org/officeDocument/2006/customXml" ds:itemID="{B6B2F46C-161A-4635-AE12-F367F314740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</TotalTime>
  <Words>271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游ゴシック</vt:lpstr>
      <vt:lpstr>Arial</vt:lpstr>
      <vt:lpstr>Calibri</vt:lpstr>
      <vt:lpstr>Impact</vt:lpstr>
      <vt:lpstr>3_Office テーマ</vt:lpstr>
      <vt:lpstr>think-cell Slide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籾井　隆宏</dc:creator>
  <cp:lastModifiedBy>籾井　隆宏</cp:lastModifiedBy>
  <cp:revision>49</cp:revision>
  <dcterms:created xsi:type="dcterms:W3CDTF">2022-04-14T02:48:40Z</dcterms:created>
  <dcterms:modified xsi:type="dcterms:W3CDTF">2022-04-26T09:23:20Z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0x01010085EBDCD2B169304388D7F61C15BE4BB5</vt:lpwstr>
  </property>
</Properties>
</file>