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A6423-D807-405E-84D2-9E07E404D556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6E9D2-6465-4B04-B0E6-12A5A188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54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30288" y="781050"/>
            <a:ext cx="5189537" cy="389096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25068" y="4933673"/>
            <a:ext cx="5800547" cy="4674005"/>
          </a:xfrm>
          <a:prstGeom prst="rect">
            <a:avLst/>
          </a:prstGeom>
        </p:spPr>
        <p:txBody>
          <a:bodyPr lIns="93038" tIns="46519" rIns="93038" bIns="46519"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1EB83-02FA-4BF6-832E-67A0E11A499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24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E96B-C58A-4F67-81D6-EC26D6A902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3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661E-B3FF-4DDC-9654-B90A281830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0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CB91-5300-4C42-83EB-8E7A6CCFE2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6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D1D7-127D-47E4-8F33-AADC6FACB1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DD22-30F5-474A-B8FB-2B2805C847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5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47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7" name="スライド番号プレースホルダ 2"/>
          <p:cNvSpPr txBox="1">
            <a:spLocks/>
          </p:cNvSpPr>
          <p:nvPr userDrawn="1"/>
        </p:nvSpPr>
        <p:spPr bwMode="auto">
          <a:xfrm>
            <a:off x="8679474" y="33548"/>
            <a:ext cx="40298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>
              <a:defRPr/>
            </a:pPr>
            <a:fld id="{CCA9FCA8-C93E-423A-B190-5510D9E07E3E}" type="slidenum">
              <a:rPr kumimoji="0" lang="en-US" altLang="ja-JP" sz="1108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‹#›</a:t>
            </a:fld>
            <a:endParaRPr kumimoji="0" lang="en-US" altLang="ja-JP" sz="1108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2" y="507049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円/楕円 3"/>
          <p:cNvSpPr/>
          <p:nvPr userDrawn="1"/>
        </p:nvSpPr>
        <p:spPr>
          <a:xfrm>
            <a:off x="8467657" y="5978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77" dirty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#</a:t>
            </a:r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8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2" y="619102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4" name="円/楕円 3"/>
          <p:cNvSpPr/>
          <p:nvPr userDrawn="1"/>
        </p:nvSpPr>
        <p:spPr>
          <a:xfrm>
            <a:off x="8467657" y="5978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77" dirty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#</a:t>
            </a:r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D5E2-36E1-46EF-98A0-BC7F8E610D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3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5561-B352-40E0-8D2E-6E3D9B03BE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96BC-3768-4686-8A51-27B1A973DA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BB3E-AE35-4DD1-A312-5ED8738454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3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9F4B-E3EB-4D77-A164-820D6952CF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0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846B-F7D8-47C9-9D2F-BF46DEA02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81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32D5-D058-4D54-A62C-606A67DBD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円/楕円 6"/>
          <p:cNvSpPr/>
          <p:nvPr userDrawn="1"/>
        </p:nvSpPr>
        <p:spPr>
          <a:xfrm>
            <a:off x="8467657" y="39464"/>
            <a:ext cx="581207" cy="3448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84385" tIns="42192" rIns="84385" bIns="4219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FEDD611C-3EEB-483D-890D-B318B7E48D4F}" type="slidenum">
              <a:rPr lang="ja-JP" altLang="en-US" sz="1477" smtClean="0">
                <a:solidFill>
                  <a:srgbClr val="F79646">
                    <a:lumMod val="75000"/>
                  </a:srgbClr>
                </a:solidFill>
                <a:latin typeface="Impact" pitchFamily="34" charset="0"/>
              </a:rPr>
              <a:t>‹#›</a:t>
            </a:fld>
            <a:endParaRPr lang="ja-JP" altLang="en-US" sz="1477" dirty="0">
              <a:solidFill>
                <a:srgbClr val="F79646">
                  <a:lumMod val="75000"/>
                </a:srgb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6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0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think-cell Slide" r:id="rId21" imgW="216" imgH="216" progId="TCLayout.ActiveDocument.1">
                  <p:embed/>
                </p:oleObj>
              </mc:Choice>
              <mc:Fallback>
                <p:oleObj name="think-cell Slide" r:id="rId21" imgW="216" imgH="216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C513-ED36-4ACE-9B7B-24B87944AF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2022/5/17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-21899" y="703774"/>
            <a:ext cx="9162638" cy="6646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4023" tIns="42011" rIns="84023" bIns="42011" anchor="ctr"/>
          <a:lstStyle/>
          <a:p>
            <a:pPr algn="ctr" defTabSz="840286">
              <a:defRPr/>
            </a:pPr>
            <a:endParaRPr kumimoji="1" sz="1662" dirty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56752"/>
              </p:ext>
            </p:extLst>
          </p:nvPr>
        </p:nvGraphicFramePr>
        <p:xfrm>
          <a:off x="151816" y="907556"/>
          <a:ext cx="8840367" cy="5452161"/>
        </p:xfrm>
        <a:graphic>
          <a:graphicData uri="http://schemas.openxmlformats.org/drawingml/2006/table">
            <a:tbl>
              <a:tblPr bandRow="1" bandCol="1">
                <a:tableStyleId>{69012ECD-51FC-41F1-AA8D-1B2483CD663E}</a:tableStyleId>
              </a:tblPr>
              <a:tblGrid>
                <a:gridCol w="167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3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団体名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●●市、●●●●</a:t>
                      </a:r>
                      <a:r>
                        <a:rPr kumimoji="1" lang="en-US" altLang="ja-JP" sz="1500" i="1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株</a:t>
                      </a:r>
                      <a:r>
                        <a:rPr kumimoji="1" lang="en-US" altLang="ja-JP" sz="1500" i="1" dirty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kumimoji="1" lang="ja-JP" altLang="en-US" sz="1500" i="1" dirty="0">
                          <a:solidFill>
                            <a:srgbClr val="0070C0"/>
                          </a:solidFill>
                        </a:rPr>
                        <a:t>もしくは●●大学等　</a:t>
                      </a:r>
                      <a:r>
                        <a:rPr kumimoji="1" lang="ja-JP" altLang="en-US" sz="1500" dirty="0"/>
                        <a:t>　　　　　　　　　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789904061"/>
                  </a:ext>
                </a:extLst>
              </a:tr>
              <a:tr h="630979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募集テーマ区分</a:t>
                      </a:r>
                    </a:p>
                  </a:txBody>
                  <a:tcPr marL="84406" marR="84406" marT="42203" marB="4220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dirty="0"/>
                        <a:t>1.</a:t>
                      </a:r>
                      <a:r>
                        <a:rPr lang="ja-JP" altLang="en-US" sz="1500" dirty="0"/>
                        <a:t>観光　　</a:t>
                      </a:r>
                      <a:r>
                        <a:rPr lang="en-US" altLang="ja-JP" sz="1500" dirty="0"/>
                        <a:t>2.</a:t>
                      </a:r>
                      <a:r>
                        <a:rPr lang="ja-JP" altLang="en-US" sz="1500" dirty="0"/>
                        <a:t>健康</a:t>
                      </a:r>
                      <a:r>
                        <a:rPr lang="en-US" altLang="ja-JP" sz="1500" dirty="0"/>
                        <a:t>/</a:t>
                      </a:r>
                      <a:r>
                        <a:rPr lang="ja-JP" altLang="en-US" sz="1500" dirty="0"/>
                        <a:t>医療　　</a:t>
                      </a:r>
                      <a:r>
                        <a:rPr lang="en-US" altLang="ja-JP" sz="1500" dirty="0"/>
                        <a:t>3.</a:t>
                      </a:r>
                      <a:r>
                        <a:rPr lang="ja-JP" altLang="en-US" sz="1500" dirty="0"/>
                        <a:t>環境　　</a:t>
                      </a:r>
                      <a:r>
                        <a:rPr lang="en-US" altLang="ja-JP" sz="1500" dirty="0"/>
                        <a:t>4.</a:t>
                      </a:r>
                      <a:r>
                        <a:rPr lang="ja-JP" altLang="en-US" sz="1500" dirty="0"/>
                        <a:t>交通</a:t>
                      </a:r>
                      <a:r>
                        <a:rPr lang="en-US" altLang="ja-JP" sz="1500" dirty="0"/>
                        <a:t>/</a:t>
                      </a:r>
                      <a:r>
                        <a:rPr lang="ja-JP" altLang="en-US" sz="1500" dirty="0"/>
                        <a:t>物流　　</a:t>
                      </a:r>
                      <a:r>
                        <a:rPr lang="en-US" altLang="ja-JP" sz="1500" dirty="0"/>
                        <a:t>5.</a:t>
                      </a:r>
                      <a:r>
                        <a:rPr lang="ja-JP" altLang="en-US" sz="1500" dirty="0"/>
                        <a:t>農林　　</a:t>
                      </a:r>
                      <a:r>
                        <a:rPr lang="en-US" altLang="ja-JP" sz="1500" dirty="0"/>
                        <a:t>6.</a:t>
                      </a:r>
                      <a:r>
                        <a:rPr lang="ja-JP" altLang="en-US" sz="1500" dirty="0"/>
                        <a:t>文化　　</a:t>
                      </a:r>
                      <a:r>
                        <a:rPr lang="en-US" altLang="ja-JP" sz="1500" dirty="0"/>
                        <a:t>7.</a:t>
                      </a:r>
                      <a:r>
                        <a:rPr lang="ja-JP" altLang="en-US" sz="1500" dirty="0"/>
                        <a:t>教育</a:t>
                      </a:r>
                      <a:endParaRPr lang="en-US" altLang="ja-JP" sz="1500" dirty="0"/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dirty="0"/>
                        <a:t>8.</a:t>
                      </a:r>
                      <a:r>
                        <a:rPr lang="ja-JP" altLang="en-US" sz="1500" dirty="0"/>
                        <a:t>行政サービス　　</a:t>
                      </a:r>
                      <a:r>
                        <a:rPr lang="en-US" altLang="ja-JP" sz="1500" dirty="0"/>
                        <a:t>9.</a:t>
                      </a:r>
                      <a:r>
                        <a:rPr lang="ja-JP" altLang="en-US" sz="1500" dirty="0"/>
                        <a:t>防災　　</a:t>
                      </a:r>
                      <a:r>
                        <a:rPr lang="en-US" altLang="ja-JP" sz="1500" dirty="0"/>
                        <a:t>10.</a:t>
                      </a:r>
                      <a:r>
                        <a:rPr lang="ja-JP" altLang="en-US" sz="1500" dirty="0"/>
                        <a:t>感染症対策　　</a:t>
                      </a:r>
                      <a:r>
                        <a:rPr lang="en-US" altLang="ja-JP" sz="1500" dirty="0"/>
                        <a:t>11.</a:t>
                      </a:r>
                      <a:r>
                        <a:rPr lang="ja-JP" altLang="en-US" sz="1500" dirty="0"/>
                        <a:t>その他（スマートシティ）</a:t>
                      </a:r>
                      <a:r>
                        <a:rPr lang="en-US" altLang="ja-JP" sz="1500" i="1" dirty="0">
                          <a:solidFill>
                            <a:srgbClr val="0070C0"/>
                          </a:solidFill>
                        </a:rPr>
                        <a:t>※</a:t>
                      </a: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複数回答可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コミュニティ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組成理由</a:t>
                      </a:r>
                      <a:endParaRPr kumimoji="1" lang="en-US" altLang="ja-JP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i="0" dirty="0">
                          <a:solidFill>
                            <a:schemeClr val="tx1"/>
                          </a:solidFill>
                        </a:rPr>
                        <a:t>A.</a:t>
                      </a:r>
                      <a:r>
                        <a:rPr lang="ja-JP" altLang="en-US" sz="1500" i="0" dirty="0">
                          <a:solidFill>
                            <a:schemeClr val="tx1"/>
                          </a:solidFill>
                        </a:rPr>
                        <a:t>特定テーマに関する事例研究　</a:t>
                      </a:r>
                      <a:r>
                        <a:rPr lang="ja-JP" altLang="en-US" sz="1100" i="0" dirty="0">
                          <a:solidFill>
                            <a:schemeClr val="tx1"/>
                          </a:solidFill>
                        </a:rPr>
                        <a:t>例：地域住民の健康促進に資する取組事例、官民連携手法（</a:t>
                      </a:r>
                      <a:r>
                        <a:rPr lang="en-US" altLang="ja-JP" sz="1100" i="0" dirty="0">
                          <a:solidFill>
                            <a:schemeClr val="tx1"/>
                          </a:solidFill>
                        </a:rPr>
                        <a:t>PPP</a:t>
                      </a:r>
                      <a:r>
                        <a:rPr lang="ja-JP" altLang="en-US" sz="1100" i="0" dirty="0" err="1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en-US" altLang="ja-JP" sz="1100" i="0" dirty="0">
                          <a:solidFill>
                            <a:schemeClr val="tx1"/>
                          </a:solidFill>
                        </a:rPr>
                        <a:t>PFI</a:t>
                      </a:r>
                      <a:r>
                        <a:rPr lang="ja-JP" altLang="en-US" sz="1100" i="0" dirty="0">
                          <a:solidFill>
                            <a:schemeClr val="tx1"/>
                          </a:solidFill>
                        </a:rPr>
                        <a:t>等）</a:t>
                      </a:r>
                      <a:endParaRPr lang="en-US" altLang="ja-JP" sz="1500" i="0" dirty="0">
                        <a:solidFill>
                          <a:schemeClr val="tx1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i="0" dirty="0">
                          <a:solidFill>
                            <a:schemeClr val="tx1"/>
                          </a:solidFill>
                        </a:rPr>
                        <a:t>B.</a:t>
                      </a:r>
                      <a:r>
                        <a:rPr lang="ja-JP" altLang="en-US" sz="1500" i="0" dirty="0">
                          <a:solidFill>
                            <a:schemeClr val="tx1"/>
                          </a:solidFill>
                        </a:rPr>
                        <a:t>特定課題に関する情報交換　　</a:t>
                      </a:r>
                      <a:r>
                        <a:rPr lang="ja-JP" altLang="en-US" sz="1100" i="0" dirty="0">
                          <a:solidFill>
                            <a:schemeClr val="tx1"/>
                          </a:solidFill>
                        </a:rPr>
                        <a:t>例：デジタルを活用した新型コロナウィルス感染症対策</a:t>
                      </a:r>
                      <a:endParaRPr lang="ja-JP" altLang="en-US" sz="1500" i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104919574"/>
                  </a:ext>
                </a:extLst>
              </a:tr>
              <a:tr h="1876120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取組概要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現在、国の政策であるデジタル田園都市国家構想が推進されており、今後、急速に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スマートシティや</a:t>
                      </a:r>
                      <a:r>
                        <a:rPr lang="en-US" altLang="ja-JP" sz="1500" i="1" dirty="0">
                          <a:solidFill>
                            <a:srgbClr val="0070C0"/>
                          </a:solidFill>
                        </a:rPr>
                        <a:t>DX</a:t>
                      </a: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等が進むことが予想される。そのような中で、デジタル実装したサー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ビスをどのような実施体制でどのように継続維持していくのか、またマネタイズして自走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させるのか、非常に悩ましく、頭を抱えている。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共に検討してくれる企業を募り、全国の事例の収集や、持続可能な実施体制モデルを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検討したい。（→将来的には実証・事業化</a:t>
                      </a:r>
                      <a:r>
                        <a:rPr lang="en-US" altLang="ja-JP" sz="1500" i="1" dirty="0">
                          <a:solidFill>
                            <a:srgbClr val="0070C0"/>
                          </a:solidFill>
                        </a:rPr>
                        <a:t>WG</a:t>
                      </a:r>
                      <a:r>
                        <a:rPr lang="ja-JP" altLang="en-US" sz="1500" i="1" dirty="0">
                          <a:solidFill>
                            <a:srgbClr val="0070C0"/>
                          </a:solidFill>
                        </a:rPr>
                        <a:t>に移行することも見据えて）</a:t>
                      </a:r>
                      <a:endParaRPr lang="en-US" altLang="ja-JP" sz="1500" i="1" dirty="0">
                        <a:solidFill>
                          <a:srgbClr val="0070C0"/>
                        </a:solidFill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0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/>
                        <a:t>活動希望期間</a:t>
                      </a:r>
                      <a:endParaRPr kumimoji="1" lang="en-US" altLang="ja-JP" sz="1500" b="0" dirty="0"/>
                    </a:p>
                    <a:p>
                      <a:pPr algn="ctr"/>
                      <a:r>
                        <a:rPr kumimoji="1" lang="en-US" altLang="ja-JP" sz="1500" b="0" dirty="0"/>
                        <a:t>/</a:t>
                      </a:r>
                      <a:r>
                        <a:rPr kumimoji="1" lang="ja-JP" altLang="en-US" sz="1500" b="0" dirty="0"/>
                        <a:t>スケジュール</a:t>
                      </a:r>
                      <a:endParaRPr kumimoji="1" lang="en-US" altLang="ja-JP" sz="1500" b="0" dirty="0"/>
                    </a:p>
                    <a:p>
                      <a:pPr algn="ctr"/>
                      <a:r>
                        <a:rPr kumimoji="1" lang="ja-JP" altLang="en-US" sz="1500" b="0" dirty="0"/>
                        <a:t>（半年～最長</a:t>
                      </a:r>
                      <a:r>
                        <a:rPr kumimoji="1" lang="en-US" altLang="ja-JP" sz="1500" b="0" dirty="0"/>
                        <a:t>1</a:t>
                      </a:r>
                      <a:r>
                        <a:rPr kumimoji="1" lang="ja-JP" altLang="en-US" sz="1500" b="0" dirty="0"/>
                        <a:t>年）</a:t>
                      </a:r>
                      <a:endParaRPr kumimoji="1" lang="en-US" altLang="ja-JP" sz="1500" b="0" dirty="0"/>
                    </a:p>
                  </a:txBody>
                  <a:tcPr marL="84406" marR="84406" marT="42203" marB="4220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１年（</a:t>
                      </a:r>
                      <a:r>
                        <a:rPr kumimoji="1" lang="en-US" altLang="ja-JP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  <a:r>
                        <a:rPr kumimoji="1" lang="ja-JP" altLang="en-US" sz="1500" b="0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月開始</a:t>
                      </a:r>
                      <a:r>
                        <a:rPr kumimoji="1" lang="ja-JP" altLang="en-US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、</a:t>
                      </a:r>
                      <a:r>
                        <a:rPr kumimoji="1" lang="en-US" altLang="ja-JP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  <a:r>
                        <a:rPr kumimoji="1" lang="ja-JP" altLang="en-US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月事例収集、</a:t>
                      </a:r>
                      <a:r>
                        <a:rPr kumimoji="1" lang="en-US" altLang="ja-JP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11</a:t>
                      </a:r>
                      <a:r>
                        <a:rPr kumimoji="1" lang="ja-JP" altLang="en-US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月アンケート実施、</a:t>
                      </a:r>
                      <a:r>
                        <a:rPr kumimoji="1" lang="en-US" altLang="ja-JP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500" b="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月セミナー開催）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802654387"/>
                  </a:ext>
                </a:extLst>
              </a:tr>
              <a:tr h="7310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担当者連絡先</a:t>
                      </a:r>
                      <a:endParaRPr kumimoji="1" lang="en-US" altLang="ja-JP" sz="1500" dirty="0"/>
                    </a:p>
                  </a:txBody>
                  <a:tcPr marL="84406" marR="84406" marT="42203" marB="4220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所属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役職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氏名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pPr algn="l"/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電話番号</a:t>
                      </a:r>
                      <a:r>
                        <a:rPr kumimoji="1" lang="en-US" altLang="ja-JP" sz="1500" dirty="0"/>
                        <a:t>】</a:t>
                      </a:r>
                      <a:r>
                        <a:rPr kumimoji="1" lang="ja-JP" altLang="en-US" sz="1500" dirty="0"/>
                        <a:t>　　　　　　　　　　　</a:t>
                      </a:r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メールアドレス</a:t>
                      </a:r>
                      <a:r>
                        <a:rPr kumimoji="1" lang="en-US" altLang="ja-JP" sz="1500" dirty="0"/>
                        <a:t>】</a:t>
                      </a:r>
                      <a:endParaRPr kumimoji="1" lang="ja-JP" altLang="en-US" sz="1500" dirty="0"/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1FBDEE-2382-4F55-9C04-29E250C05622}"/>
              </a:ext>
            </a:extLst>
          </p:cNvPr>
          <p:cNvSpPr txBox="1"/>
          <p:nvPr/>
        </p:nvSpPr>
        <p:spPr bwMode="auto">
          <a:xfrm>
            <a:off x="2488901" y="114687"/>
            <a:ext cx="4445850" cy="52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45" tIns="45422" rIns="90845" bIns="45422" rtlCol="0">
            <a:spAutoFit/>
          </a:bodyPr>
          <a:lstStyle/>
          <a:p>
            <a:pPr marL="182563" indent="-182563"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コミュニティ　提案募集シート 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A11F8AA-495D-422F-9B5B-2811223A0BF8}"/>
              </a:ext>
            </a:extLst>
          </p:cNvPr>
          <p:cNvSpPr/>
          <p:nvPr/>
        </p:nvSpPr>
        <p:spPr>
          <a:xfrm>
            <a:off x="5532670" y="1822791"/>
            <a:ext cx="2371809" cy="2701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924FB96F-CDFA-469A-822E-7CA7AC05FB82}"/>
              </a:ext>
            </a:extLst>
          </p:cNvPr>
          <p:cNvSpPr/>
          <p:nvPr/>
        </p:nvSpPr>
        <p:spPr>
          <a:xfrm>
            <a:off x="1828800" y="2337776"/>
            <a:ext cx="2661920" cy="2608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285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90845" tIns="45422" rIns="90845" bIns="45422">
        <a:spAutoFit/>
      </a:bodyPr>
      <a:lstStyle>
        <a:defPPr marL="182563" indent="-182563" algn="ctr">
          <a:defRPr sz="20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360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Arial</vt:lpstr>
      <vt:lpstr>Calibri</vt:lpstr>
      <vt:lpstr>Impact</vt:lpstr>
      <vt:lpstr>3_Office テーマ</vt:lpstr>
      <vt:lpstr>think-cell Slide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籾井　隆宏</dc:creator>
  <cp:lastModifiedBy>籾井　隆宏</cp:lastModifiedBy>
  <cp:revision>55</cp:revision>
  <dcterms:created xsi:type="dcterms:W3CDTF">2022-04-14T02:48:40Z</dcterms:created>
  <dcterms:modified xsi:type="dcterms:W3CDTF">2022-05-17T01:53:34Z</dcterms:modified>
</cp:coreProperties>
</file>